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0b970bd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0b970bd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0b970bd7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0b970bd7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0b970bd7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0b970bd7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0b970bd7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0b970bd7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0b970bd7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0b970bd7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24600" y="349550"/>
            <a:ext cx="8451900" cy="454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181050" y="245300"/>
            <a:ext cx="8739000" cy="4756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6" name="Google Shape;56;p13"/>
          <p:cNvSpPr txBox="1"/>
          <p:nvPr/>
        </p:nvSpPr>
        <p:spPr>
          <a:xfrm>
            <a:off x="700825" y="4421150"/>
            <a:ext cx="8050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Calibri"/>
                <a:ea typeface="Calibri"/>
                <a:cs typeface="Calibri"/>
                <a:sym typeface="Calibri"/>
              </a:rPr>
              <a:t>Ryan Chevarria, </a:t>
            </a:r>
            <a:r>
              <a:rPr lang="en">
                <a:solidFill>
                  <a:srgbClr val="000000"/>
                </a:solidFill>
                <a:latin typeface="Calibri"/>
                <a:ea typeface="Calibri"/>
                <a:cs typeface="Calibri"/>
                <a:sym typeface="Calibri"/>
              </a:rPr>
              <a:t>Nanae Itoi, Tahsin Provath, Kelly Camacho, Joyce Zhang</a:t>
            </a:r>
            <a:endParaRPr>
              <a:solidFill>
                <a:srgbClr val="000000"/>
              </a:solidFill>
              <a:latin typeface="Calibri"/>
              <a:ea typeface="Calibri"/>
              <a:cs typeface="Calibri"/>
              <a:sym typeface="Calibri"/>
            </a:endParaRPr>
          </a:p>
        </p:txBody>
      </p:sp>
      <p:sp>
        <p:nvSpPr>
          <p:cNvPr id="57" name="Google Shape;57;p13"/>
          <p:cNvSpPr/>
          <p:nvPr/>
        </p:nvSpPr>
        <p:spPr>
          <a:xfrm>
            <a:off x="3184638" y="1065400"/>
            <a:ext cx="2774700" cy="2749500"/>
          </a:xfrm>
          <a:prstGeom prst="beve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3">
            <a:alphaModFix/>
          </a:blip>
          <a:stretch>
            <a:fillRect/>
          </a:stretch>
        </p:blipFill>
        <p:spPr>
          <a:xfrm>
            <a:off x="3537763" y="1405925"/>
            <a:ext cx="2068450" cy="206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idx="1" type="body"/>
          </p:nvPr>
        </p:nvSpPr>
        <p:spPr>
          <a:xfrm>
            <a:off x="448150" y="1234625"/>
            <a:ext cx="5619000" cy="342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dk1"/>
                </a:solidFill>
              </a:rPr>
              <a:t>NBA Stats is a basketball sports app that allow users to view information about all 30 NBA teams, their currently active players, and their upcoming scheduled games for the 2021-2022 season.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As a sports app, NBA Stats is an entertainment app for the millions of basketball fans who actively follow their favorite teams and players. NBA Stats seeks to provide the excitement and passion that basketball trading cards deliver to the fans, but instead virtually at their fingertips. </a:t>
            </a:r>
            <a:endParaRPr sz="1600">
              <a:solidFill>
                <a:schemeClr val="dk1"/>
              </a:solidFill>
            </a:endParaRPr>
          </a:p>
          <a:p>
            <a:pPr indent="0" lvl="0" marL="0" rtl="0" algn="l">
              <a:spcBef>
                <a:spcPts val="0"/>
              </a:spcBef>
              <a:spcAft>
                <a:spcPts val="1200"/>
              </a:spcAft>
              <a:buNone/>
            </a:pPr>
            <a:r>
              <a:t/>
            </a:r>
            <a:endParaRPr/>
          </a:p>
        </p:txBody>
      </p:sp>
      <p:sp>
        <p:nvSpPr>
          <p:cNvPr id="64" name="Google Shape;64;p14"/>
          <p:cNvSpPr txBox="1"/>
          <p:nvPr/>
        </p:nvSpPr>
        <p:spPr>
          <a:xfrm>
            <a:off x="3317075" y="424235"/>
            <a:ext cx="3687900" cy="569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1100"/>
              <a:buFont typeface="Arial"/>
              <a:buNone/>
            </a:pPr>
            <a:r>
              <a:rPr lang="en" sz="2066">
                <a:solidFill>
                  <a:srgbClr val="000000"/>
                </a:solidFill>
              </a:rPr>
              <a:t>- </a:t>
            </a:r>
            <a:r>
              <a:rPr lang="en" sz="2066">
                <a:solidFill>
                  <a:schemeClr val="dk1"/>
                </a:solidFill>
              </a:rPr>
              <a:t>A Basketball Stats App </a:t>
            </a:r>
            <a:r>
              <a:rPr lang="en" sz="2066">
                <a:solidFill>
                  <a:srgbClr val="000000"/>
                </a:solidFill>
              </a:rPr>
              <a:t> </a:t>
            </a:r>
            <a:endParaRPr sz="2066">
              <a:solidFill>
                <a:srgbClr val="000000"/>
              </a:solidFill>
            </a:endParaRPr>
          </a:p>
        </p:txBody>
      </p:sp>
      <p:pic>
        <p:nvPicPr>
          <p:cNvPr id="65" name="Google Shape;65;p14"/>
          <p:cNvPicPr preferRelativeResize="0"/>
          <p:nvPr/>
        </p:nvPicPr>
        <p:blipFill>
          <a:blip r:embed="rId3">
            <a:alphaModFix/>
          </a:blip>
          <a:stretch>
            <a:fillRect/>
          </a:stretch>
        </p:blipFill>
        <p:spPr>
          <a:xfrm>
            <a:off x="311700" y="277725"/>
            <a:ext cx="2841400" cy="862425"/>
          </a:xfrm>
          <a:prstGeom prst="rect">
            <a:avLst/>
          </a:prstGeom>
          <a:noFill/>
          <a:ln>
            <a:noFill/>
          </a:ln>
        </p:spPr>
      </p:pic>
      <p:pic>
        <p:nvPicPr>
          <p:cNvPr id="66" name="Google Shape;66;p14"/>
          <p:cNvPicPr preferRelativeResize="0"/>
          <p:nvPr/>
        </p:nvPicPr>
        <p:blipFill>
          <a:blip r:embed="rId4">
            <a:alphaModFix/>
          </a:blip>
          <a:stretch>
            <a:fillRect/>
          </a:stretch>
        </p:blipFill>
        <p:spPr>
          <a:xfrm>
            <a:off x="6563450" y="330550"/>
            <a:ext cx="2170001" cy="4332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idx="1" type="body"/>
          </p:nvPr>
        </p:nvSpPr>
        <p:spPr>
          <a:xfrm>
            <a:off x="399500" y="1308350"/>
            <a:ext cx="5643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E101A"/>
                </a:solidFill>
              </a:rPr>
              <a:t>There are currently </a:t>
            </a:r>
            <a:r>
              <a:rPr b="1" lang="en" sz="1600">
                <a:solidFill>
                  <a:srgbClr val="0E101A"/>
                </a:solidFill>
              </a:rPr>
              <a:t>30 teams</a:t>
            </a:r>
            <a:r>
              <a:rPr lang="en" sz="1600">
                <a:solidFill>
                  <a:srgbClr val="0E101A"/>
                </a:solidFill>
              </a:rPr>
              <a:t> in the NBA </a:t>
            </a:r>
            <a:r>
              <a:rPr lang="en" sz="1600">
                <a:solidFill>
                  <a:schemeClr val="dk1"/>
                </a:solidFill>
              </a:rPr>
              <a:t>for the 2021-2022 season. </a:t>
            </a:r>
            <a:r>
              <a:rPr lang="en" sz="1600">
                <a:solidFill>
                  <a:srgbClr val="0E101A"/>
                </a:solidFill>
              </a:rPr>
              <a:t>The league is divided into two conferences, the Eastern Conference and the Western Conference. This app helps keep track of the schedules of users’ favorite teams’ games. </a:t>
            </a:r>
            <a:endParaRPr sz="1600">
              <a:solidFill>
                <a:srgbClr val="0E101A"/>
              </a:solidFill>
            </a:endParaRPr>
          </a:p>
          <a:p>
            <a:pPr indent="0" lvl="0" marL="0" rtl="0" algn="l">
              <a:spcBef>
                <a:spcPts val="0"/>
              </a:spcBef>
              <a:spcAft>
                <a:spcPts val="0"/>
              </a:spcAft>
              <a:buClr>
                <a:schemeClr val="dk1"/>
              </a:buClr>
              <a:buSzPts val="1100"/>
              <a:buFont typeface="Arial"/>
              <a:buNone/>
            </a:pPr>
            <a:r>
              <a:t/>
            </a:r>
            <a:endParaRPr sz="1600">
              <a:solidFill>
                <a:srgbClr val="0E101A"/>
              </a:solidFill>
            </a:endParaRPr>
          </a:p>
          <a:p>
            <a:pPr indent="0" lvl="0" marL="0" rtl="0" algn="l">
              <a:spcBef>
                <a:spcPts val="0"/>
              </a:spcBef>
              <a:spcAft>
                <a:spcPts val="0"/>
              </a:spcAft>
              <a:buClr>
                <a:schemeClr val="dk1"/>
              </a:buClr>
              <a:buSzPts val="1100"/>
              <a:buFont typeface="Arial"/>
              <a:buNone/>
            </a:pPr>
            <a:r>
              <a:rPr lang="en" sz="1600">
                <a:solidFill>
                  <a:srgbClr val="0E101A"/>
                </a:solidFill>
              </a:rPr>
              <a:t>After users select their favorite teams, it immediately shows the results for the game schedules. They can check who is an opponent team for each game easily so that they never miss the games! </a:t>
            </a:r>
            <a:endParaRPr sz="1600">
              <a:solidFill>
                <a:srgbClr val="0E101A"/>
              </a:solidFill>
            </a:endParaRPr>
          </a:p>
          <a:p>
            <a:pPr indent="0" lvl="0" marL="0" rtl="0" algn="l">
              <a:spcBef>
                <a:spcPts val="0"/>
              </a:spcBef>
              <a:spcAft>
                <a:spcPts val="1200"/>
              </a:spcAft>
              <a:buNone/>
            </a:pPr>
            <a:r>
              <a:t/>
            </a:r>
            <a:endParaRPr sz="1600">
              <a:solidFill>
                <a:schemeClr val="dk1"/>
              </a:solidFill>
            </a:endParaRPr>
          </a:p>
        </p:txBody>
      </p:sp>
      <p:sp>
        <p:nvSpPr>
          <p:cNvPr id="72" name="Google Shape;72;p15"/>
          <p:cNvSpPr txBox="1"/>
          <p:nvPr/>
        </p:nvSpPr>
        <p:spPr>
          <a:xfrm>
            <a:off x="3347200" y="422588"/>
            <a:ext cx="2153100" cy="572700"/>
          </a:xfrm>
          <a:prstGeom prst="rect">
            <a:avLst/>
          </a:prstGeom>
          <a:noFill/>
          <a:ln>
            <a:noFill/>
          </a:ln>
        </p:spPr>
        <p:txBody>
          <a:bodyPr anchorCtr="0" anchor="t" bIns="91425" lIns="91425" spcFirstLastPara="1" rIns="91425" wrap="square" tIns="91425">
            <a:normAutofit fontScale="25000"/>
          </a:bodyPr>
          <a:lstStyle/>
          <a:p>
            <a:pPr indent="0" lvl="0" marL="0" rtl="0" algn="l">
              <a:spcBef>
                <a:spcPts val="0"/>
              </a:spcBef>
              <a:spcAft>
                <a:spcPts val="0"/>
              </a:spcAft>
              <a:buNone/>
            </a:pPr>
            <a:r>
              <a:rPr lang="en" sz="8000"/>
              <a:t>- </a:t>
            </a:r>
            <a:r>
              <a:rPr lang="en" sz="8000"/>
              <a:t>Teams Screen</a:t>
            </a:r>
            <a:r>
              <a:rPr lang="en" sz="2800">
                <a:solidFill>
                  <a:srgbClr val="000000"/>
                </a:solidFill>
              </a:rPr>
              <a:t> </a:t>
            </a:r>
            <a:endParaRPr sz="2800">
              <a:solidFill>
                <a:srgbClr val="000000"/>
              </a:solidFill>
            </a:endParaRPr>
          </a:p>
        </p:txBody>
      </p:sp>
      <p:pic>
        <p:nvPicPr>
          <p:cNvPr id="73" name="Google Shape;73;p15"/>
          <p:cNvPicPr preferRelativeResize="0"/>
          <p:nvPr/>
        </p:nvPicPr>
        <p:blipFill>
          <a:blip r:embed="rId3">
            <a:alphaModFix/>
          </a:blip>
          <a:stretch>
            <a:fillRect/>
          </a:stretch>
        </p:blipFill>
        <p:spPr>
          <a:xfrm>
            <a:off x="311700" y="277725"/>
            <a:ext cx="2841400" cy="862425"/>
          </a:xfrm>
          <a:prstGeom prst="rect">
            <a:avLst/>
          </a:prstGeom>
          <a:noFill/>
          <a:ln>
            <a:noFill/>
          </a:ln>
        </p:spPr>
      </p:pic>
      <p:pic>
        <p:nvPicPr>
          <p:cNvPr id="74" name="Google Shape;74;p15"/>
          <p:cNvPicPr preferRelativeResize="0"/>
          <p:nvPr/>
        </p:nvPicPr>
        <p:blipFill>
          <a:blip r:embed="rId4">
            <a:alphaModFix/>
          </a:blip>
          <a:stretch>
            <a:fillRect/>
          </a:stretch>
        </p:blipFill>
        <p:spPr>
          <a:xfrm>
            <a:off x="6425800" y="290800"/>
            <a:ext cx="2225775" cy="45619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1" type="body"/>
          </p:nvPr>
        </p:nvSpPr>
        <p:spPr>
          <a:xfrm>
            <a:off x="449425" y="1252350"/>
            <a:ext cx="56055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35"/>
              <a:buNone/>
            </a:pPr>
            <a:r>
              <a:rPr lang="en" sz="1600">
                <a:solidFill>
                  <a:schemeClr val="dk1"/>
                </a:solidFill>
              </a:rPr>
              <a:t>About 540 NBA players registered in the current 2021-2022 season. It is hard to find each player’s </a:t>
            </a:r>
            <a:r>
              <a:rPr lang="en" sz="1600">
                <a:solidFill>
                  <a:schemeClr val="dk1"/>
                </a:solidFill>
              </a:rPr>
              <a:t>information</a:t>
            </a:r>
            <a:r>
              <a:rPr lang="en" sz="1600">
                <a:solidFill>
                  <a:schemeClr val="dk1"/>
                </a:solidFill>
              </a:rPr>
              <a:t> within the large number. Also, NBA players change each season. For sure users would like to keep up with their favorite players every new season.</a:t>
            </a:r>
            <a:endParaRPr sz="1600">
              <a:solidFill>
                <a:schemeClr val="dk1"/>
              </a:solidFill>
            </a:endParaRPr>
          </a:p>
          <a:p>
            <a:pPr indent="0" lvl="0" marL="0" rtl="0" algn="l">
              <a:lnSpc>
                <a:spcPct val="115000"/>
              </a:lnSpc>
              <a:spcBef>
                <a:spcPts val="0"/>
              </a:spcBef>
              <a:spcAft>
                <a:spcPts val="0"/>
              </a:spcAft>
              <a:buSzPts val="935"/>
              <a:buNone/>
            </a:pPr>
            <a:r>
              <a:t/>
            </a:r>
            <a:endParaRPr sz="1600">
              <a:solidFill>
                <a:schemeClr val="dk1"/>
              </a:solidFill>
            </a:endParaRPr>
          </a:p>
          <a:p>
            <a:pPr indent="0" lvl="0" marL="0" rtl="0" algn="l">
              <a:lnSpc>
                <a:spcPct val="115000"/>
              </a:lnSpc>
              <a:spcBef>
                <a:spcPts val="0"/>
              </a:spcBef>
              <a:spcAft>
                <a:spcPts val="0"/>
              </a:spcAft>
              <a:buSzPts val="935"/>
              <a:buNone/>
            </a:pPr>
            <a:r>
              <a:rPr lang="en" sz="1600">
                <a:solidFill>
                  <a:schemeClr val="dk1"/>
                </a:solidFill>
              </a:rPr>
              <a:t>This page helps to find each player’s information by their name. A user could type their favorite player’s name using the search bar and click the player. The user can find the player's picture, team, position, number, birth city, height, and weight. </a:t>
            </a:r>
            <a:endParaRPr sz="1600">
              <a:solidFill>
                <a:schemeClr val="dk1"/>
              </a:solidFill>
            </a:endParaRPr>
          </a:p>
          <a:p>
            <a:pPr indent="0" lvl="0" marL="0" rtl="0" algn="l">
              <a:lnSpc>
                <a:spcPct val="115000"/>
              </a:lnSpc>
              <a:spcBef>
                <a:spcPts val="0"/>
              </a:spcBef>
              <a:spcAft>
                <a:spcPts val="0"/>
              </a:spcAft>
              <a:buSzPts val="935"/>
              <a:buNone/>
            </a:pPr>
            <a:r>
              <a:t/>
            </a:r>
            <a:endParaRPr sz="1600">
              <a:solidFill>
                <a:schemeClr val="dk1"/>
              </a:solidFill>
            </a:endParaRPr>
          </a:p>
          <a:p>
            <a:pPr indent="0" lvl="0" marL="0" rtl="0" algn="l">
              <a:lnSpc>
                <a:spcPct val="105000"/>
              </a:lnSpc>
              <a:spcBef>
                <a:spcPts val="0"/>
              </a:spcBef>
              <a:spcAft>
                <a:spcPts val="0"/>
              </a:spcAft>
              <a:buClr>
                <a:schemeClr val="dk1"/>
              </a:buClr>
              <a:buSzPts val="935"/>
              <a:buFont typeface="Arial"/>
              <a:buNone/>
            </a:pPr>
            <a:r>
              <a:t/>
            </a:r>
            <a:endParaRPr sz="1360">
              <a:solidFill>
                <a:schemeClr val="dk1"/>
              </a:solidFill>
            </a:endParaRPr>
          </a:p>
        </p:txBody>
      </p:sp>
      <p:sp>
        <p:nvSpPr>
          <p:cNvPr id="80" name="Google Shape;80;p16"/>
          <p:cNvSpPr txBox="1"/>
          <p:nvPr/>
        </p:nvSpPr>
        <p:spPr>
          <a:xfrm>
            <a:off x="3355375" y="422588"/>
            <a:ext cx="2223300" cy="572700"/>
          </a:xfrm>
          <a:prstGeom prst="rect">
            <a:avLst/>
          </a:prstGeom>
          <a:noFill/>
          <a:ln>
            <a:noFill/>
          </a:ln>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3466"/>
              <a:t>-</a:t>
            </a:r>
            <a:r>
              <a:rPr lang="en" sz="3200"/>
              <a:t> Players</a:t>
            </a:r>
            <a:r>
              <a:rPr lang="en" sz="3200">
                <a:solidFill>
                  <a:srgbClr val="000000"/>
                </a:solidFill>
              </a:rPr>
              <a:t> Screen</a:t>
            </a:r>
            <a:endParaRPr sz="3200">
              <a:solidFill>
                <a:srgbClr val="000000"/>
              </a:solidFill>
            </a:endParaRPr>
          </a:p>
        </p:txBody>
      </p:sp>
      <p:pic>
        <p:nvPicPr>
          <p:cNvPr id="81" name="Google Shape;81;p16"/>
          <p:cNvPicPr preferRelativeResize="0"/>
          <p:nvPr/>
        </p:nvPicPr>
        <p:blipFill>
          <a:blip r:embed="rId3">
            <a:alphaModFix/>
          </a:blip>
          <a:stretch>
            <a:fillRect/>
          </a:stretch>
        </p:blipFill>
        <p:spPr>
          <a:xfrm>
            <a:off x="311700" y="277725"/>
            <a:ext cx="2841400" cy="862425"/>
          </a:xfrm>
          <a:prstGeom prst="rect">
            <a:avLst/>
          </a:prstGeom>
          <a:noFill/>
          <a:ln>
            <a:noFill/>
          </a:ln>
        </p:spPr>
      </p:pic>
      <p:pic>
        <p:nvPicPr>
          <p:cNvPr id="82" name="Google Shape;82;p16"/>
          <p:cNvPicPr preferRelativeResize="0"/>
          <p:nvPr/>
        </p:nvPicPr>
        <p:blipFill>
          <a:blip r:embed="rId4">
            <a:alphaModFix/>
          </a:blip>
          <a:stretch>
            <a:fillRect/>
          </a:stretch>
        </p:blipFill>
        <p:spPr>
          <a:xfrm>
            <a:off x="6471676" y="299811"/>
            <a:ext cx="2223300" cy="45438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nvSpPr>
        <p:spPr>
          <a:xfrm>
            <a:off x="3233700" y="422600"/>
            <a:ext cx="3068700" cy="572700"/>
          </a:xfrm>
          <a:prstGeom prst="rect">
            <a:avLst/>
          </a:prstGeom>
          <a:noFill/>
          <a:ln>
            <a:noFill/>
          </a:ln>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3466"/>
              <a:t>- </a:t>
            </a:r>
            <a:r>
              <a:rPr lang="en" sz="3600"/>
              <a:t>Scheduled </a:t>
            </a:r>
            <a:r>
              <a:rPr lang="en" sz="3600"/>
              <a:t>Games</a:t>
            </a:r>
            <a:r>
              <a:rPr lang="en" sz="3600">
                <a:solidFill>
                  <a:srgbClr val="000000"/>
                </a:solidFill>
              </a:rPr>
              <a:t> Screen</a:t>
            </a:r>
            <a:endParaRPr sz="3600">
              <a:solidFill>
                <a:srgbClr val="000000"/>
              </a:solidFill>
            </a:endParaRPr>
          </a:p>
        </p:txBody>
      </p:sp>
      <p:pic>
        <p:nvPicPr>
          <p:cNvPr id="88" name="Google Shape;88;p17"/>
          <p:cNvPicPr preferRelativeResize="0"/>
          <p:nvPr/>
        </p:nvPicPr>
        <p:blipFill>
          <a:blip r:embed="rId3">
            <a:alphaModFix/>
          </a:blip>
          <a:stretch>
            <a:fillRect/>
          </a:stretch>
        </p:blipFill>
        <p:spPr>
          <a:xfrm>
            <a:off x="311700" y="277725"/>
            <a:ext cx="2841400" cy="862425"/>
          </a:xfrm>
          <a:prstGeom prst="rect">
            <a:avLst/>
          </a:prstGeom>
          <a:noFill/>
          <a:ln>
            <a:noFill/>
          </a:ln>
        </p:spPr>
      </p:pic>
      <p:sp>
        <p:nvSpPr>
          <p:cNvPr id="89" name="Google Shape;89;p17"/>
          <p:cNvSpPr txBox="1"/>
          <p:nvPr>
            <p:ph idx="1" type="body"/>
          </p:nvPr>
        </p:nvSpPr>
        <p:spPr>
          <a:xfrm>
            <a:off x="436925" y="1369400"/>
            <a:ext cx="5619000" cy="3428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700">
                <a:solidFill>
                  <a:schemeClr val="dk1"/>
                </a:solidFill>
              </a:rPr>
              <a:t>In the current 2021-2022 season, the NBA on ESPN is averaging 1,439,000 views per game. Our Scheduled Games screen helps the fan base keep track of what matches are coming up for today and the rest of the season. They will also be able to filter their results by entering a team’s code. </a:t>
            </a:r>
            <a:endParaRPr sz="1700">
              <a:solidFill>
                <a:schemeClr val="dk1"/>
              </a:solidFill>
            </a:endParaRPr>
          </a:p>
          <a:p>
            <a:pPr indent="0" lvl="0" marL="0" rtl="0" algn="l">
              <a:spcBef>
                <a:spcPts val="0"/>
              </a:spcBef>
              <a:spcAft>
                <a:spcPts val="0"/>
              </a:spcAft>
              <a:buNone/>
            </a:pPr>
            <a:r>
              <a:rPr lang="en" sz="1700">
                <a:solidFill>
                  <a:schemeClr val="dk1"/>
                </a:solidFill>
              </a:rPr>
              <a:t> </a:t>
            </a:r>
            <a:endParaRPr sz="1700">
              <a:solidFill>
                <a:schemeClr val="dk1"/>
              </a:solidFill>
            </a:endParaRPr>
          </a:p>
          <a:p>
            <a:pPr indent="0" lvl="0" marL="0" rtl="0" algn="l">
              <a:spcBef>
                <a:spcPts val="0"/>
              </a:spcBef>
              <a:spcAft>
                <a:spcPts val="0"/>
              </a:spcAft>
              <a:buNone/>
            </a:pPr>
            <a:r>
              <a:rPr lang="en" sz="1700">
                <a:solidFill>
                  <a:schemeClr val="dk1"/>
                </a:solidFill>
              </a:rPr>
              <a:t>The sports data API, which demarks the status of each game as “Scheduled” or “Complete” allows the screen to continuously update and show the next scheduled game at all times. </a:t>
            </a:r>
            <a:endParaRPr sz="1700">
              <a:solidFill>
                <a:schemeClr val="dk1"/>
              </a:solidFill>
            </a:endParaRPr>
          </a:p>
          <a:p>
            <a:pPr indent="0" lvl="0" marL="0" rtl="0" algn="l">
              <a:spcBef>
                <a:spcPts val="0"/>
              </a:spcBef>
              <a:spcAft>
                <a:spcPts val="0"/>
              </a:spcAft>
              <a:buNone/>
            </a:pPr>
            <a:r>
              <a:rPr lang="en" sz="1700">
                <a:solidFill>
                  <a:schemeClr val="dk1"/>
                </a:solidFill>
              </a:rPr>
              <a:t> </a:t>
            </a:r>
            <a:endParaRPr sz="1700">
              <a:solidFill>
                <a:schemeClr val="dk1"/>
              </a:solidFill>
            </a:endParaRPr>
          </a:p>
          <a:p>
            <a:pPr indent="0" lvl="0" marL="0" rtl="0" algn="l">
              <a:spcBef>
                <a:spcPts val="0"/>
              </a:spcBef>
              <a:spcAft>
                <a:spcPts val="0"/>
              </a:spcAft>
              <a:buNone/>
            </a:pPr>
            <a:r>
              <a:rPr lang="en" sz="1700">
                <a:solidFill>
                  <a:schemeClr val="dk1"/>
                </a:solidFill>
              </a:rPr>
              <a:t>NBA fans will never miss out on a game!</a:t>
            </a:r>
            <a:endParaRPr sz="17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1200"/>
              </a:spcAft>
              <a:buNone/>
            </a:pPr>
            <a:r>
              <a:t/>
            </a:r>
            <a:endParaRPr/>
          </a:p>
        </p:txBody>
      </p:sp>
      <p:pic>
        <p:nvPicPr>
          <p:cNvPr id="90" name="Google Shape;90;p17"/>
          <p:cNvPicPr preferRelativeResize="0"/>
          <p:nvPr/>
        </p:nvPicPr>
        <p:blipFill>
          <a:blip r:embed="rId4">
            <a:alphaModFix/>
          </a:blip>
          <a:stretch>
            <a:fillRect/>
          </a:stretch>
        </p:blipFill>
        <p:spPr>
          <a:xfrm>
            <a:off x="6398000" y="152400"/>
            <a:ext cx="2423388" cy="48386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311700" y="1276000"/>
            <a:ext cx="4624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NBA Stats was created for the millions of basketball fans worldwide. As such, future plans for the App include user-specific personalization:</a:t>
            </a:r>
            <a:endParaRPr sz="1600"/>
          </a:p>
          <a:p>
            <a:pPr indent="-330200" lvl="0" marL="457200" rtl="0" algn="l">
              <a:spcBef>
                <a:spcPts val="1200"/>
              </a:spcBef>
              <a:spcAft>
                <a:spcPts val="0"/>
              </a:spcAft>
              <a:buSzPts val="1600"/>
              <a:buChar char="-"/>
            </a:pPr>
            <a:r>
              <a:rPr lang="en" sz="1600"/>
              <a:t>A Favorites Home Screen, where each individual user will be able to see their favorite teams and players easily and faster</a:t>
            </a:r>
            <a:endParaRPr sz="1600"/>
          </a:p>
          <a:p>
            <a:pPr indent="-330200" lvl="0" marL="457200" rtl="0" algn="l">
              <a:spcBef>
                <a:spcPts val="0"/>
              </a:spcBef>
              <a:spcAft>
                <a:spcPts val="0"/>
              </a:spcAft>
              <a:buSzPts val="1600"/>
              <a:buChar char="-"/>
            </a:pPr>
            <a:r>
              <a:rPr lang="en" sz="1600"/>
              <a:t>A Notification Screen, where users will be able to set their preferences for matches and be notified when they will happen. </a:t>
            </a:r>
            <a:endParaRPr sz="1600"/>
          </a:p>
        </p:txBody>
      </p:sp>
      <p:sp>
        <p:nvSpPr>
          <p:cNvPr id="96" name="Google Shape;96;p18"/>
          <p:cNvSpPr txBox="1"/>
          <p:nvPr/>
        </p:nvSpPr>
        <p:spPr>
          <a:xfrm>
            <a:off x="3467675" y="375638"/>
            <a:ext cx="3135900" cy="6666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3466"/>
              <a:t>-</a:t>
            </a:r>
            <a:r>
              <a:rPr lang="en" sz="3200"/>
              <a:t> Our Next Steps</a:t>
            </a:r>
            <a:endParaRPr sz="3200">
              <a:solidFill>
                <a:srgbClr val="000000"/>
              </a:solidFill>
            </a:endParaRPr>
          </a:p>
        </p:txBody>
      </p:sp>
      <p:pic>
        <p:nvPicPr>
          <p:cNvPr id="97" name="Google Shape;97;p18"/>
          <p:cNvPicPr preferRelativeResize="0"/>
          <p:nvPr/>
        </p:nvPicPr>
        <p:blipFill>
          <a:blip r:embed="rId3">
            <a:alphaModFix/>
          </a:blip>
          <a:stretch>
            <a:fillRect/>
          </a:stretch>
        </p:blipFill>
        <p:spPr>
          <a:xfrm>
            <a:off x="311700" y="277725"/>
            <a:ext cx="2841400" cy="862425"/>
          </a:xfrm>
          <a:prstGeom prst="rect">
            <a:avLst/>
          </a:prstGeom>
          <a:noFill/>
          <a:ln>
            <a:noFill/>
          </a:ln>
        </p:spPr>
      </p:pic>
      <p:pic>
        <p:nvPicPr>
          <p:cNvPr id="98" name="Google Shape;98;p18"/>
          <p:cNvPicPr preferRelativeResize="0"/>
          <p:nvPr/>
        </p:nvPicPr>
        <p:blipFill>
          <a:blip r:embed="rId4">
            <a:alphaModFix/>
          </a:blip>
          <a:stretch>
            <a:fillRect/>
          </a:stretch>
        </p:blipFill>
        <p:spPr>
          <a:xfrm>
            <a:off x="5031060" y="1140150"/>
            <a:ext cx="3904390" cy="3323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